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2016.11.02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83242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2016.11.02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95387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2016.11.02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0116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2016.11.02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0068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2016.11.02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39882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2016.11.02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21681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2016.11.02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5078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2016.11.02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6058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2016.11.02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36835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2016.11.02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71438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8A5B4-C01E-4703-B930-42E40C9ED438}" type="datetimeFigureOut">
              <a:rPr lang="lt-LT" smtClean="0"/>
              <a:t>2016.11.02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2566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8A5B4-C01E-4703-B930-42E40C9ED438}" type="datetimeFigureOut">
              <a:rPr lang="lt-LT" smtClean="0"/>
              <a:t>2016.11.02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D4925-3167-4062-A7BC-36ABA3A72A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4329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11.png"/><Relationship Id="rId7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image" Target="../media/image8.png"/><Relationship Id="rId4" Type="http://schemas.openxmlformats.org/officeDocument/2006/relationships/image" Target="../media/image9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hyperlink" Target="http://www.manogile.lt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8.png"/><Relationship Id="rId4" Type="http://schemas.openxmlformats.org/officeDocument/2006/relationships/image" Target="../media/image13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0.png"/><Relationship Id="rId7" Type="http://schemas.openxmlformats.org/officeDocument/2006/relationships/image" Target="../media/image2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16.png"/><Relationship Id="rId10" Type="http://schemas.openxmlformats.org/officeDocument/2006/relationships/hyperlink" Target="http://www.manogile.lt/" TargetMode="External"/><Relationship Id="rId4" Type="http://schemas.openxmlformats.org/officeDocument/2006/relationships/image" Target="../media/image21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4809" y="2849714"/>
            <a:ext cx="60244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2400" dirty="0" smtClean="0"/>
              <a:t>                            Priedas Nr. 1</a:t>
            </a:r>
          </a:p>
          <a:p>
            <a:r>
              <a:rPr lang="lt-LT" sz="2400" dirty="0" smtClean="0"/>
              <a:t>       1. </a:t>
            </a:r>
            <a:r>
              <a:rPr lang="en-US" sz="2400" dirty="0" smtClean="0"/>
              <a:t>A</a:t>
            </a:r>
            <a:r>
              <a:rPr lang="lt-LT" sz="2400" dirty="0" err="1" smtClean="0"/>
              <a:t>pskait</a:t>
            </a:r>
            <a:r>
              <a:rPr lang="en-US" sz="2400" dirty="0" err="1" smtClean="0"/>
              <a:t>os</a:t>
            </a:r>
            <a:r>
              <a:rPr lang="en-US" sz="2400" dirty="0" smtClean="0"/>
              <a:t> </a:t>
            </a:r>
            <a:r>
              <a:rPr lang="en-US" sz="2400" dirty="0" err="1" smtClean="0"/>
              <a:t>prietaiso</a:t>
            </a:r>
            <a:r>
              <a:rPr lang="lt-LT" sz="2400" dirty="0" smtClean="0"/>
              <a:t> rodmenų </a:t>
            </a:r>
            <a:r>
              <a:rPr lang="lt-LT" sz="2400" dirty="0"/>
              <a:t>nurašymas</a:t>
            </a:r>
            <a:r>
              <a:rPr lang="lt-LT" sz="2400" dirty="0" smtClean="0"/>
              <a:t>.</a:t>
            </a:r>
          </a:p>
          <a:p>
            <a:pPr marL="457200" indent="-457200">
              <a:buAutoNum type="arabicPeriod"/>
            </a:pPr>
            <a:endParaRPr lang="lt-LT" sz="2400" dirty="0"/>
          </a:p>
        </p:txBody>
      </p:sp>
    </p:spTree>
    <p:extLst>
      <p:ext uri="{BB962C8B-B14F-4D97-AF65-F5344CB8AC3E}">
        <p14:creationId xmlns:p14="http://schemas.microsoft.com/office/powerpoint/2010/main" val="147746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295" y="1296486"/>
            <a:ext cx="1338083" cy="50167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• Užtikrinkite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, kad aplinka netrukdys pokalbiui – nėra triukšmo aplink, pvz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gatvės remontas.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• Visą reikalingą medžiagą turite šalia: informacija apie klientą </a:t>
            </a:r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(Pvz.: užduoties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blankas</a:t>
            </a:r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• Skambinimo laikas – nuo 8.30 iki 19.00 val.,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savaitgaliais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skambiname tik jei tai pakartotinis skambutis. Pirminiai susitarimai savaitgaliui vykdomi tik darbo dienomis.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AP </a:t>
            </a:r>
            <a:r>
              <a:rPr lang="en-US" sz="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bendro</a:t>
            </a:r>
            <a:r>
              <a:rPr lang="en-US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 err="1">
                <a:latin typeface="Arial" panose="020B0604020202020204" pitchFamily="34" charset="0"/>
                <a:cs typeface="Arial" panose="020B0604020202020204" pitchFamily="34" charset="0"/>
              </a:rPr>
              <a:t>naudojimo</a:t>
            </a:r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teritorijoje</a:t>
            </a:r>
            <a:r>
              <a:rPr lang="lt-LT" sz="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lt-LT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NESKAMBINKITE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važiuokite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į užduoties atlikimo vietą.</a:t>
            </a: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6720" y="965971"/>
            <a:ext cx="15122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dirty="0" smtClean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PRIEŠ SKAMBINANT</a:t>
            </a:r>
            <a:endParaRPr lang="lt-LT" sz="8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53770" y="859097"/>
            <a:ext cx="16473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lt-LT" sz="1200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 Pasisveikinkite, prisistatykite ir</a:t>
            </a:r>
            <a:endParaRPr lang="lt-LT" sz="800" dirty="0"/>
          </a:p>
        </p:txBody>
      </p:sp>
      <p:sp>
        <p:nvSpPr>
          <p:cNvPr id="9" name="TextBox 8"/>
          <p:cNvSpPr txBox="1"/>
          <p:nvPr/>
        </p:nvSpPr>
        <p:spPr>
          <a:xfrm>
            <a:off x="2990708" y="1293706"/>
            <a:ext cx="1270026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1.1.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Pasisveikinkite.</a:t>
            </a:r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1.2.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Prisistatykite pasakydami vardą, pavardę,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bendrovės (</a:t>
            </a:r>
            <a:r>
              <a:rPr lang="lt-LT" sz="800" dirty="0"/>
              <a:t>kuriai atstovaujate bei kurioje </a:t>
            </a:r>
            <a:r>
              <a:rPr lang="lt-LT" sz="800" dirty="0" smtClean="0"/>
              <a:t>dirbate)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pavadinimą ir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pareigas.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5398" y="1296487"/>
            <a:ext cx="1545310" cy="47705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Pakartotinai skambiname po 30 min. </a:t>
            </a:r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nekelia skambinant pakartotinai, siunčiama 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SMS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žinutė su tekstu: </a:t>
            </a: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AP 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viduje:</a:t>
            </a:r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Laba diena. Jums skambino ESO </a:t>
            </a:r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atstovas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dėl atvykimo pas Jus laiko suderinimo. Planuoju atvykti X dieną X val. Prašome paskambinti arba patvirtinti, ar laikas tinkamas, žinute „TAIP“ arba „NE“*. </a:t>
            </a:r>
            <a:r>
              <a:rPr lang="en-US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Vardas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Pavard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ė</a:t>
            </a: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*Jei klientas parašo „NE“ </a:t>
            </a: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arba neatskambina per 4 valandas, paskambinti klientui dar kartą. Jei nekelia, tai ne anksčiau kaip po 4 darbo valandų važiuokite į užduoties atlikimo vietą.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59228" y="935682"/>
            <a:ext cx="1382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Jei klientas </a:t>
            </a:r>
            <a:endParaRPr lang="lt-LT" sz="800" b="1" cap="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nekelia</a:t>
            </a:r>
            <a:endParaRPr lang="lt-LT" sz="800" b="1" cap="all" dirty="0"/>
          </a:p>
        </p:txBody>
      </p:sp>
      <p:sp>
        <p:nvSpPr>
          <p:cNvPr id="13" name="TextBox 12"/>
          <p:cNvSpPr txBox="1"/>
          <p:nvPr/>
        </p:nvSpPr>
        <p:spPr>
          <a:xfrm>
            <a:off x="4084336" y="863134"/>
            <a:ext cx="1727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lt-LT" sz="1200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lt-LT" sz="900" b="1" cap="all" dirty="0" smtClean="0"/>
              <a:t> 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Įsitikinkite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ar 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kalbate </a:t>
            </a:r>
            <a:endParaRPr lang="lt-LT" sz="800" b="1" cap="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su 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reikiamu asmeniu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03905" y="1304562"/>
            <a:ext cx="1465110" cy="5139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skambinama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klientui arba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priimamas </a:t>
            </a:r>
            <a:r>
              <a:rPr lang="lt-L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skambutis: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Pasitikslinkite, ar kalbate su ponu/ponia vardas, pavardė. </a:t>
            </a: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NE: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– pasidomėkite,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kaip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galite susisiekti,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gal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yra šalia arba kaip galite rasti;</a:t>
            </a:r>
          </a:p>
          <a:p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atsiprašykite už sutrukdymą, palinkėkite gražios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dienos/vakaro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ir atsisveikinkite. </a:t>
            </a: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Važiuokite į užduoties atlikimo vietą. </a:t>
            </a: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Informaciją teikiame tik objekto savininkui ar jo šeimos nariams. </a:t>
            </a:r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Kitiems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– tik bendrojo pobūdžio informaciją, randamą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viešai.</a:t>
            </a: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70515" y="840576"/>
            <a:ext cx="1512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lt-LT" sz="800" cap="all" dirty="0" smtClean="0"/>
              <a:t>.</a:t>
            </a:r>
            <a:r>
              <a:rPr lang="lt-LT" sz="800" b="1" cap="all" dirty="0" smtClean="0"/>
              <a:t> 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Pasiklauskite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lt-LT" sz="800" b="1" cap="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ar 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klientas gali 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kalbėti</a:t>
            </a:r>
            <a:r>
              <a:rPr lang="lt-LT" sz="800" b="1" cap="all" dirty="0" smtClean="0"/>
              <a:t> </a:t>
            </a:r>
            <a:endParaRPr lang="lt-LT" sz="8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09098" y="1315787"/>
            <a:ext cx="1368561" cy="5139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3.1.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Pasiklauskite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, ar klientas dabar gali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kalbėti/ skirti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keletą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minučių/</a:t>
            </a:r>
          </a:p>
          <a:p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ar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patogu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kalbėti.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3.2.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Jei NE –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pasiklauskite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, kada galite perskambinti. Padėkokite ir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patvirtinkite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kada perskambinsite.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Perskambiname sutartu laiku. </a:t>
            </a:r>
            <a:endParaRPr lang="lt-LT" sz="800" b="1" strike="sngStrik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56976" y="831822"/>
            <a:ext cx="1567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lt-LT" sz="1200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lt-LT" sz="800" cap="all" dirty="0" smtClean="0">
                <a:cs typeface="Arial" panose="020B0604020202020204" pitchFamily="34" charset="0"/>
              </a:rPr>
              <a:t> 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Pristatykite 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skambinimo 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tikslą ir išklausykite klientą</a:t>
            </a:r>
            <a:endParaRPr lang="lt-LT" sz="8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1342774" y="548921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19" name="Right Arrow 18"/>
          <p:cNvSpPr/>
          <p:nvPr/>
        </p:nvSpPr>
        <p:spPr>
          <a:xfrm>
            <a:off x="2653885" y="592417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0" name="Right Arrow 19"/>
          <p:cNvSpPr/>
          <p:nvPr/>
        </p:nvSpPr>
        <p:spPr>
          <a:xfrm>
            <a:off x="4247801" y="639346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1" name="Right Arrow 20"/>
          <p:cNvSpPr/>
          <p:nvPr/>
        </p:nvSpPr>
        <p:spPr>
          <a:xfrm>
            <a:off x="5754699" y="927964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2" name="Right Arrow 21"/>
          <p:cNvSpPr/>
          <p:nvPr/>
        </p:nvSpPr>
        <p:spPr>
          <a:xfrm>
            <a:off x="7182122" y="899359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3" name="TextBox 22"/>
          <p:cNvSpPr txBox="1"/>
          <p:nvPr/>
        </p:nvSpPr>
        <p:spPr>
          <a:xfrm>
            <a:off x="7216186" y="1325160"/>
            <a:ext cx="1897669" cy="5139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AP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viduje: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4.1.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Informuokite, kodėl norite atvykti – nurašyti AP rodmenis.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4.2.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Nurodykite planuojamą atvykimo datą ir laiką bei planuojamą darbų atlikimo trukmę. 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Paklauskite, ar siūlomas laikas yra tinkamas. Susiderinkite.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4.4.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Išklausydami klientą jo nepertraukite.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4.5.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Parodykite, kad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klausote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ką klientas Jums sako.</a:t>
            </a: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420457" y="831822"/>
            <a:ext cx="115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lt-LT" sz="1200" b="1" cap="all" dirty="0" smtClean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5</a:t>
            </a:r>
            <a:r>
              <a:rPr lang="lt-LT" sz="800" b="1" cap="all" dirty="0" smtClean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Sureaguokite</a:t>
            </a:r>
          </a:p>
          <a:p>
            <a:pPr algn="ctr"/>
            <a:r>
              <a:rPr lang="lt-LT" sz="800" b="1" cap="all" dirty="0" smtClean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į  kliento </a:t>
            </a:r>
          </a:p>
          <a:p>
            <a:pPr algn="ctr"/>
            <a:r>
              <a:rPr lang="lt-LT" sz="800" b="1" cap="all" dirty="0" smtClean="0">
                <a:solidFill>
                  <a:srgbClr val="171717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informaciją</a:t>
            </a:r>
            <a:endParaRPr lang="lt-LT" sz="800" b="1" cap="all" dirty="0"/>
          </a:p>
        </p:txBody>
      </p:sp>
      <p:sp>
        <p:nvSpPr>
          <p:cNvPr id="26" name="Right Arrow 25"/>
          <p:cNvSpPr/>
          <p:nvPr/>
        </p:nvSpPr>
        <p:spPr>
          <a:xfrm>
            <a:off x="8931436" y="944091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9" name="TextBox 28"/>
          <p:cNvSpPr txBox="1"/>
          <p:nvPr/>
        </p:nvSpPr>
        <p:spPr>
          <a:xfrm>
            <a:off x="10766159" y="718408"/>
            <a:ext cx="1519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. Įsitikinkite, ar neliko neatsakytų klausimų, atsisveikinkite</a:t>
            </a:r>
            <a:endParaRPr lang="lt-LT" sz="8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ight Arrow 30"/>
          <p:cNvSpPr/>
          <p:nvPr/>
        </p:nvSpPr>
        <p:spPr>
          <a:xfrm>
            <a:off x="10533230" y="985634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32" name="TextBox 31"/>
          <p:cNvSpPr txBox="1"/>
          <p:nvPr/>
        </p:nvSpPr>
        <p:spPr>
          <a:xfrm>
            <a:off x="9152382" y="1315787"/>
            <a:ext cx="1978214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SUTINKA SU NURAŠYMU:</a:t>
            </a:r>
            <a:endParaRPr lang="lt-LT" sz="8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Patvirtinkite susitartą atvykimo laiką.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5.2.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Pasiteiraukite, ar AP yra prieinamoje vietoje.</a:t>
            </a: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PRIEINAMOJE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5.3.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Sutarkite terminą, per kurį klientas turi sudaryti sąlygas AP patikrinimui.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5.4.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Nesuderinus termino</a:t>
            </a:r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informuokite, kad apie tai bus pranešta ESO ir dėl numatytų darbų atlikimo į klientą bus kreipiamasi raštu.</a:t>
            </a:r>
          </a:p>
          <a:p>
            <a:endParaRPr lang="lt-LT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NESUTINKA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 kartą suderinkite su klientu darbų atlikimo datą </a:t>
            </a:r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ir/ar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laiką.</a:t>
            </a:r>
          </a:p>
          <a:p>
            <a:r>
              <a:rPr lang="lt-LT" sz="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5.2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Nesuderinus laiko, </a:t>
            </a:r>
            <a:r>
              <a:rPr lang="lt-LT" sz="800" dirty="0"/>
              <a:t>informuokite, kad apie tai bus pranešta ESO ir dėl numatytų darbų atlikimo į klientą bus kreipiamasi raštu.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1173767" y="1335099"/>
            <a:ext cx="977016" cy="51398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6.1.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Įsitikinkite, kad klientas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viską suprato. </a:t>
            </a:r>
          </a:p>
          <a:p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6.2.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Mandagiai atsisveikinkite nepriklausomai nuo to kaip vyko pokalbis. </a:t>
            </a: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9989" y="428972"/>
            <a:ext cx="504295" cy="50429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166" y="451272"/>
            <a:ext cx="450617" cy="45458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52" t="-433" r="32024" b="433"/>
          <a:stretch/>
        </p:blipFill>
        <p:spPr>
          <a:xfrm>
            <a:off x="4964658" y="399053"/>
            <a:ext cx="467105" cy="55902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749" y="417387"/>
            <a:ext cx="488470" cy="48847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086" y="437724"/>
            <a:ext cx="489163" cy="490240"/>
          </a:xfrm>
          <a:prstGeom prst="rect">
            <a:avLst/>
          </a:prstGeom>
        </p:spPr>
      </p:pic>
      <p:pic>
        <p:nvPicPr>
          <p:cNvPr id="36" name="Picture 35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9407" y="377856"/>
            <a:ext cx="438891" cy="475041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219"/>
          <a:stretch/>
        </p:blipFill>
        <p:spPr>
          <a:xfrm>
            <a:off x="9628680" y="529819"/>
            <a:ext cx="716479" cy="390626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8310" y="395515"/>
            <a:ext cx="294056" cy="29405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49" y="466242"/>
            <a:ext cx="350645" cy="43961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92249" y="25234"/>
            <a:ext cx="7023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1.</a:t>
            </a:r>
            <a:r>
              <a:rPr lang="en-US" dirty="0"/>
              <a:t>1.</a:t>
            </a:r>
            <a:r>
              <a:rPr lang="lt-LT" dirty="0"/>
              <a:t> </a:t>
            </a:r>
            <a:r>
              <a:rPr lang="en-US" dirty="0"/>
              <a:t>A</a:t>
            </a:r>
            <a:r>
              <a:rPr lang="lt-LT" dirty="0" err="1"/>
              <a:t>pskait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prietaiso</a:t>
            </a:r>
            <a:r>
              <a:rPr lang="lt-LT" dirty="0"/>
              <a:t> rodmenų nurašymas. Pokalbis telefonu (taisyklės)</a:t>
            </a:r>
          </a:p>
        </p:txBody>
      </p:sp>
    </p:spTree>
    <p:extLst>
      <p:ext uri="{BB962C8B-B14F-4D97-AF65-F5344CB8AC3E}">
        <p14:creationId xmlns:p14="http://schemas.microsoft.com/office/powerpoint/2010/main" val="50400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54664" y="1238421"/>
            <a:ext cx="1320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 . . </a:t>
            </a:r>
            <a:r>
              <a:rPr lang="lt-LT" dirty="0" smtClean="0"/>
              <a:t>. . .</a:t>
            </a:r>
            <a:endParaRPr lang="lt-LT" dirty="0"/>
          </a:p>
        </p:txBody>
      </p:sp>
      <p:sp>
        <p:nvSpPr>
          <p:cNvPr id="18" name="TextBox 17"/>
          <p:cNvSpPr txBox="1"/>
          <p:nvPr/>
        </p:nvSpPr>
        <p:spPr>
          <a:xfrm>
            <a:off x="9857554" y="1239667"/>
            <a:ext cx="1631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 . . .</a:t>
            </a:r>
            <a:r>
              <a:rPr lang="lt-LT" dirty="0" smtClean="0"/>
              <a:t> . . . . . . . </a:t>
            </a:r>
            <a:r>
              <a:rPr lang="en-US" dirty="0" smtClean="0"/>
              <a:t> </a:t>
            </a:r>
            <a:endParaRPr lang="lt-LT" dirty="0"/>
          </a:p>
        </p:txBody>
      </p:sp>
      <p:pic>
        <p:nvPicPr>
          <p:cNvPr id="19" name="Picture 1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4697" y="1121293"/>
            <a:ext cx="521970" cy="52197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33752" y="3147926"/>
            <a:ext cx="1033010" cy="83099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Visą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reikalingą medžiagą turite šalia: informacija apie klientą EDA sistemoje, užduoties blankas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072" y="1697332"/>
            <a:ext cx="1100440" cy="317009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• Užtikriname, kad aplinka netrukdys pokalbiui – nėra triukšmo aplink, pvz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gatvės remontas.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• Visą reikalingą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medžiagą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turite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šalia</a:t>
            </a:r>
            <a:r>
              <a:rPr lang="lt-LT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(Pvz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.: užduoties blankas.)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• Skambinimo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laikas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– nuo </a:t>
            </a:r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8.30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iki 19.00 val., savaitgaliais skambiname tik </a:t>
            </a:r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tai pakartotinis skambutis. </a:t>
            </a:r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Pirminiai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susitarimai savaitgaliui vykdomi tik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darbo </a:t>
            </a:r>
            <a:r>
              <a:rPr lang="lt-L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dienomis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405493" y="663541"/>
            <a:ext cx="10661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jei klientas nekelia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157822" y="1249139"/>
            <a:ext cx="1427949" cy="376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 . .</a:t>
            </a:r>
            <a:r>
              <a:rPr lang="lt-LT" dirty="0" smtClean="0"/>
              <a:t> </a:t>
            </a:r>
            <a:r>
              <a:rPr lang="en-US" dirty="0" smtClean="0"/>
              <a:t>  </a:t>
            </a:r>
            <a:endParaRPr lang="lt-LT" dirty="0"/>
          </a:p>
        </p:txBody>
      </p:sp>
      <p:sp>
        <p:nvSpPr>
          <p:cNvPr id="46" name="TextBox 45"/>
          <p:cNvSpPr txBox="1"/>
          <p:nvPr/>
        </p:nvSpPr>
        <p:spPr>
          <a:xfrm>
            <a:off x="612470" y="671432"/>
            <a:ext cx="9829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Prieš skambinant</a:t>
            </a:r>
            <a:endParaRPr lang="lt-LT" sz="800" dirty="0"/>
          </a:p>
        </p:txBody>
      </p:sp>
      <p:sp>
        <p:nvSpPr>
          <p:cNvPr id="53" name="TextBox 52"/>
          <p:cNvSpPr txBox="1"/>
          <p:nvPr/>
        </p:nvSpPr>
        <p:spPr>
          <a:xfrm>
            <a:off x="1533343" y="2336477"/>
            <a:ext cx="1101396" cy="2154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376136" y="5101937"/>
            <a:ext cx="1305776" cy="2154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114367" y="1707854"/>
            <a:ext cx="147140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Pakartotinai skambiname po 30 min. </a:t>
            </a:r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nekelia skambinant pakartotinai, siunčiama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SMS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žinutė su tekstu: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AP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viduje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lt-LT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Laba diena. Jums skambino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ESO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atstovas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dėl atvykimo pas Jus laiko suderinimo. Planuoju atvykti š. m. liepos 5 dieną 9 val. Prašome paskambinti arba patvirtinti, ar laikas tinkamas, žinute „TAIP“ arba „NE“*. Pranas Norkus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*Jei klientas parašo „NE“ arba neatskambina per 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4 valandas, paskambinti klientui dar kartą. 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nekelia, tai ne anksčiau 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kaip po 4 darbo valandų važiuokite į užduoties atlikimo vietą.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489154" y="671432"/>
            <a:ext cx="15797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cap="all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įSitikinkite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, ar kalbate su reikiamu asmeniu</a:t>
            </a:r>
            <a:endParaRPr lang="lt-LT" sz="8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234647" y="1272804"/>
            <a:ext cx="1558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. </a:t>
            </a:r>
            <a:r>
              <a:rPr lang="lt-LT" dirty="0" smtClean="0"/>
              <a:t>. . . . </a:t>
            </a:r>
            <a:endParaRPr lang="lt-LT" dirty="0"/>
          </a:p>
        </p:txBody>
      </p:sp>
      <p:sp>
        <p:nvSpPr>
          <p:cNvPr id="73" name="TextBox 72"/>
          <p:cNvSpPr txBox="1"/>
          <p:nvPr/>
        </p:nvSpPr>
        <p:spPr>
          <a:xfrm>
            <a:off x="3460095" y="1699256"/>
            <a:ext cx="178712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skambinama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klientui :</a:t>
            </a:r>
          </a:p>
          <a:p>
            <a:endParaRPr lang="lt-LT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kalbu su ponia Ona </a:t>
            </a:r>
            <a:r>
              <a:rPr lang="lt-LT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Mikšiene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Gal žinote, kaip būtų galima susisiekti su ponia Ona </a:t>
            </a:r>
            <a:r>
              <a:rPr lang="lt-LT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Mikšiene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? Gal yra šalia? 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Atsiprašau už sutrukdymą,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gero vakaro.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Jei priimamas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kliento skambutis:</a:t>
            </a:r>
          </a:p>
          <a:p>
            <a:endParaRPr lang="lt-LT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Klientas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neprisistato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Gal galėtumėte pasakyti savo vardą pavardę?</a:t>
            </a:r>
          </a:p>
          <a:p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tas žmogus, su kuriuo norite kalbėti – </a:t>
            </a:r>
          </a:p>
          <a:p>
            <a:pPr lvl="0"/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Gal žinote, kaip būtų galima susisiekti su ponia Ona </a:t>
            </a:r>
            <a:r>
              <a:rPr lang="lt-LT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Mikšiene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? Gal yra šalia? </a:t>
            </a:r>
          </a:p>
          <a:p>
            <a:pPr lvl="0"/>
            <a:endParaRPr lang="lt-LT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Atsiprašau už sutrukdymą,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gero vakaro.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296965" y="673352"/>
            <a:ext cx="1597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PRISTATYKITE SKAMBINIMO TIKSLĄ IR IŠKLAUSYKITE KLIENTĄ</a:t>
            </a: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8510836" y="681412"/>
            <a:ext cx="14620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sureaguokite į kliento informaciją</a:t>
            </a:r>
            <a:endParaRPr lang="lt-LT" sz="8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051679" y="1279860"/>
            <a:ext cx="1507676" cy="383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 .</a:t>
            </a:r>
            <a:r>
              <a:rPr lang="lt-LT" dirty="0" smtClean="0"/>
              <a:t> . . . </a:t>
            </a:r>
            <a:r>
              <a:rPr lang="en-US" dirty="0" smtClean="0"/>
              <a:t> </a:t>
            </a:r>
            <a:endParaRPr lang="lt-LT" dirty="0"/>
          </a:p>
        </p:txBody>
      </p:sp>
      <p:sp>
        <p:nvSpPr>
          <p:cNvPr id="91" name="TextBox 90"/>
          <p:cNvSpPr txBox="1"/>
          <p:nvPr/>
        </p:nvSpPr>
        <p:spPr>
          <a:xfrm>
            <a:off x="7634165" y="1286915"/>
            <a:ext cx="2192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 . .</a:t>
            </a:r>
            <a:r>
              <a:rPr lang="lt-LT" dirty="0" smtClean="0"/>
              <a:t> . . .</a:t>
            </a:r>
            <a:r>
              <a:rPr lang="en-US" dirty="0" smtClean="0"/>
              <a:t> . . . .</a:t>
            </a:r>
            <a:r>
              <a:rPr lang="lt-LT" dirty="0" smtClean="0"/>
              <a:t> . .</a:t>
            </a:r>
            <a:r>
              <a:rPr lang="en-US" dirty="0" smtClean="0"/>
              <a:t> </a:t>
            </a:r>
            <a:endParaRPr lang="lt-LT" dirty="0"/>
          </a:p>
        </p:txBody>
      </p:sp>
      <p:sp>
        <p:nvSpPr>
          <p:cNvPr id="94" name="TextBox 93"/>
          <p:cNvSpPr txBox="1"/>
          <p:nvPr/>
        </p:nvSpPr>
        <p:spPr>
          <a:xfrm>
            <a:off x="5047877" y="674640"/>
            <a:ext cx="1110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PASIKLAUSKITE, AR KLIENTAS GALI KALBĖTI</a:t>
            </a:r>
            <a:endParaRPr lang="lt-LT" sz="8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5095228" y="1707060"/>
            <a:ext cx="1127986" cy="1314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Jums patogu dabar kalbėti?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Kada galėčiau Jums perskambinti?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Ačiū, perskambinsiu Jums sutartu laiku.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Viso gero</a:t>
            </a:r>
            <a:r>
              <a:rPr lang="lt-LT" sz="800" i="1" dirty="0"/>
              <a:t>. 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121548" y="1691970"/>
            <a:ext cx="238928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AP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viduje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Skambinu norėdamas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suderinti  atvykimo pas Jus laiką, nes norime nurašyti dujų apskaitos prietaiso rodmenis adresu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Šiauliai, Gėlių </a:t>
            </a:r>
            <a:endParaRPr lang="lt-LT" sz="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gatvė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7 namas 3 butas.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Pranešu, kad siekdami teisingai apskaityti klientų suvartojamas dujas bei išvengti galimų Jūsų mokėjimų neatitikimų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 reguliariai tikriname apskaitos prietaisų rodmenis. 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Planuoju atvykti liepos 5 dieną 9 valandą.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Darbus planuojame atlikti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maždaug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per  </a:t>
            </a:r>
            <a:endParaRPr lang="lt-LT" sz="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minu</a:t>
            </a:r>
            <a:r>
              <a:rPr lang="lt-LT" sz="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čių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lt-LT" sz="8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t-LT" sz="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Jums tinka šis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atvykimo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 laikas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i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0886900" y="1680132"/>
            <a:ext cx="1312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viskas aišku?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dar turite klausimų?</a:t>
            </a:r>
            <a:endParaRPr lang="lt-LT" sz="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i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Ačiū už pokalbį.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Viso gero. 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8415424" y="1696326"/>
            <a:ext cx="28684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JEI SUTINKA SU NURAŠYMU</a:t>
            </a:r>
            <a:endParaRPr lang="lt-LT" sz="8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Kaip susitarėme, atvyksiu pas Jus liepos </a:t>
            </a:r>
            <a:endParaRPr lang="en-US" sz="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dieną 9 valandą.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Jūsų apskaitos prietaisas yra prieinamoje vietoje?</a:t>
            </a:r>
          </a:p>
          <a:p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Prašau pasakykit, per kiek laiko galite sudaryti sąlygas prieiti prie apskaitos prietaiso?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Primenu, kad siekdami teisingai apskaityti klientų suvartojamas dujas bei išvengti galimų Jūsų mokėjimų neatitikimų reguliariai tikriname apskaitos prietaisų rodmenis. </a:t>
            </a:r>
          </a:p>
          <a:p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Todėl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noriu Jus informuoti, kad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apie tai bus pranešta ESO ir  dėl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numatytų darbų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atlikimo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į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Jus bus  kreipiamasi raštu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lt-LT" sz="400" i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NESUTINKA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Primenu, kad siekdami teisingai apskaityti klientų suvartojamas dujas bei išvengti galimų Jūsų mokėjimų neatitikimų reguliariai tikriname apskaitos prietaisų rodmenis.</a:t>
            </a:r>
          </a:p>
          <a:p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Gal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galėtume suderinti kitą Jums priimtiną darbų atlikimo laiką?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Tokiu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atveju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noriu Jus informuoti, apie tai bus pranešta ESO ir  dėl numatytų darbų atlikimo į Jus bus  kreipiamasi raštu.</a:t>
            </a:r>
          </a:p>
          <a:p>
            <a:endParaRPr lang="lt-LT" sz="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012086" y="1279860"/>
            <a:ext cx="1697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. . </a:t>
            </a:r>
            <a:r>
              <a:rPr lang="lt-LT" dirty="0" smtClean="0"/>
              <a:t>. . .</a:t>
            </a:r>
            <a:r>
              <a:rPr lang="en-US" dirty="0" smtClean="0"/>
              <a:t> </a:t>
            </a:r>
            <a:r>
              <a:rPr lang="lt-LT" dirty="0" smtClean="0"/>
              <a:t>. . . . .</a:t>
            </a:r>
            <a:endParaRPr lang="lt-LT" dirty="0"/>
          </a:p>
        </p:txBody>
      </p:sp>
      <p:sp>
        <p:nvSpPr>
          <p:cNvPr id="109" name="TextBox 108"/>
          <p:cNvSpPr txBox="1"/>
          <p:nvPr/>
        </p:nvSpPr>
        <p:spPr>
          <a:xfrm>
            <a:off x="10658793" y="567676"/>
            <a:ext cx="1340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Įsitikinkite, ar neliko neatsakytų klausimų,</a:t>
            </a:r>
          </a:p>
          <a:p>
            <a:pPr algn="ctr"/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Atsisveikinkite </a:t>
            </a:r>
            <a:endParaRPr lang="lt-LT" sz="8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504636" y="1693616"/>
            <a:ext cx="10365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Labas vakaras, Jums skambina Energijos skirstymo operatoriaus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tstovas vardas/pavardė.</a:t>
            </a:r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341203" y="680540"/>
            <a:ext cx="11587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Pasisveikinkite, prisistatykite ir</a:t>
            </a:r>
            <a:endParaRPr lang="lt-LT" sz="8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561" y="437228"/>
            <a:ext cx="761960" cy="790371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77" y="1242658"/>
            <a:ext cx="350645" cy="439615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923" y="1227598"/>
            <a:ext cx="480783" cy="407182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2047" y="1163934"/>
            <a:ext cx="450617" cy="454585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52" t="-433" r="32024" b="433"/>
          <a:stretch/>
        </p:blipFill>
        <p:spPr>
          <a:xfrm>
            <a:off x="3990150" y="1044116"/>
            <a:ext cx="467105" cy="559021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115" y="1137731"/>
            <a:ext cx="527520" cy="485667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219"/>
          <a:stretch/>
        </p:blipFill>
        <p:spPr>
          <a:xfrm>
            <a:off x="9096215" y="1143290"/>
            <a:ext cx="814871" cy="444269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964" y="1104872"/>
            <a:ext cx="199611" cy="199611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113" y="1154203"/>
            <a:ext cx="536586" cy="53776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985647" y="3794257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lt-LT" dirty="0"/>
          </a:p>
        </p:txBody>
      </p:sp>
      <p:sp>
        <p:nvSpPr>
          <p:cNvPr id="3" name="Rectangle 2"/>
          <p:cNvSpPr/>
          <p:nvPr/>
        </p:nvSpPr>
        <p:spPr>
          <a:xfrm>
            <a:off x="5973059" y="370185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lt-LT" dirty="0"/>
          </a:p>
        </p:txBody>
      </p:sp>
      <p:sp>
        <p:nvSpPr>
          <p:cNvPr id="4" name="Rectangle 3"/>
          <p:cNvSpPr/>
          <p:nvPr/>
        </p:nvSpPr>
        <p:spPr>
          <a:xfrm>
            <a:off x="4420972" y="1260674"/>
            <a:ext cx="21429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. </a:t>
            </a:r>
            <a:r>
              <a:rPr lang="lt-LT" dirty="0" smtClean="0"/>
              <a:t>. . . . . . . .</a:t>
            </a:r>
            <a:endParaRPr lang="lt-LT" dirty="0"/>
          </a:p>
        </p:txBody>
      </p:sp>
      <p:sp>
        <p:nvSpPr>
          <p:cNvPr id="43" name="TextBox 42"/>
          <p:cNvSpPr txBox="1"/>
          <p:nvPr/>
        </p:nvSpPr>
        <p:spPr>
          <a:xfrm>
            <a:off x="1003673" y="67896"/>
            <a:ext cx="7328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1.2</a:t>
            </a:r>
            <a:r>
              <a:rPr lang="lt-LT" dirty="0"/>
              <a:t>. </a:t>
            </a:r>
            <a:r>
              <a:rPr lang="en-US" dirty="0" err="1"/>
              <a:t>Apskaitos</a:t>
            </a:r>
            <a:r>
              <a:rPr lang="en-US" dirty="0"/>
              <a:t> </a:t>
            </a:r>
            <a:r>
              <a:rPr lang="en-US" dirty="0" err="1"/>
              <a:t>prietaiso</a:t>
            </a:r>
            <a:r>
              <a:rPr lang="en-US" dirty="0"/>
              <a:t> </a:t>
            </a:r>
            <a:r>
              <a:rPr lang="lt-LT" dirty="0"/>
              <a:t>rodmenų nurašymas. P</a:t>
            </a:r>
            <a:r>
              <a:rPr lang="en-US" dirty="0" err="1"/>
              <a:t>okalbis</a:t>
            </a:r>
            <a:r>
              <a:rPr lang="en-US" dirty="0"/>
              <a:t> </a:t>
            </a:r>
            <a:r>
              <a:rPr lang="en-US" dirty="0" err="1"/>
              <a:t>telefonu</a:t>
            </a:r>
            <a:r>
              <a:rPr lang="lt-LT" dirty="0"/>
              <a:t> (</a:t>
            </a:r>
            <a:r>
              <a:rPr lang="en-US" dirty="0" err="1"/>
              <a:t>pavyzdys</a:t>
            </a:r>
            <a:r>
              <a:rPr lang="lt-L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535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34773" y="5981567"/>
            <a:ext cx="1496125" cy="2154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4773" y="1371462"/>
            <a:ext cx="1552938" cy="526297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1.1</a:t>
            </a:r>
            <a:r>
              <a:rPr lang="lt-L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Pasisveikinkite.</a:t>
            </a:r>
          </a:p>
          <a:p>
            <a:endParaRPr lang="lt-LT" sz="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1.2.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Prisistatykite pasakydami  vardą, pavardę, bendrovės pavadinimą ir pareigas. </a:t>
            </a:r>
          </a:p>
          <a:p>
            <a:endParaRPr lang="lt-LT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Parodykite darbo pažymėjimą. </a:t>
            </a:r>
          </a:p>
          <a:p>
            <a:endParaRPr lang="lt-LT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atidaro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vaikas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lt-LT" sz="800" b="1" u="sng" cap="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600" b="1" u="sng" cap="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Neikite į kliento patalpas.</a:t>
            </a:r>
          </a:p>
          <a:p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Pasiklauskite, ar tėvai ar kitas suaugęs yra namuose.</a:t>
            </a:r>
          </a:p>
          <a:p>
            <a:endParaRPr lang="lt-LT" sz="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Palaukite už durų kol ateis suaugęs asmuo. </a:t>
            </a:r>
          </a:p>
          <a:p>
            <a:r>
              <a:rPr lang="en-US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Pasisveikinkite ir prisistatykite. </a:t>
            </a:r>
          </a:p>
          <a:p>
            <a:endParaRPr lang="lt-LT" sz="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NE:  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Paklauskite, kada tėvai bus namuose.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Pasižymėkite informaciją. 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Įteikite nustatytos formos blanką. Jei vaikas neima, įdėkite blanką į pašto dėžutę. </a:t>
            </a:r>
          </a:p>
          <a:p>
            <a:endParaRPr lang="lt-LT" sz="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niekas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neatidaro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lt-LT" sz="800" b="1" u="sng" cap="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600" b="1" u="sng" cap="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Įdėkite į pašto dėžutę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nustatytos formos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blanką</a:t>
            </a:r>
            <a:r>
              <a:rPr lang="lt-LT" sz="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8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turite kliento telefono numerį, paskambinkite ir suderinkite kitą atvykimo laiką bei informuokite apie paliktą </a:t>
            </a:r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pranešimą. </a:t>
            </a:r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nėra pašto dėžutės, pranešimą palikite prie AP.  </a:t>
            </a:r>
          </a:p>
          <a:p>
            <a:r>
              <a:rPr lang="lt-LT" sz="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(Grįžę informuokite savo vadovą</a:t>
            </a:r>
            <a:r>
              <a:rPr lang="lt-LT" sz="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lt-LT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550323" y="881346"/>
            <a:ext cx="1496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. Pristatykite 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atvykimo tikslą  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ir išklausykite klientą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-111658" y="872878"/>
            <a:ext cx="1647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 Pasisveikinkite, prisistatykite ir parodykite pažymėjimą</a:t>
            </a:r>
            <a:endParaRPr lang="lt-LT" sz="800" dirty="0"/>
          </a:p>
        </p:txBody>
      </p:sp>
      <p:sp>
        <p:nvSpPr>
          <p:cNvPr id="53" name="TextBox 52"/>
          <p:cNvSpPr txBox="1"/>
          <p:nvPr/>
        </p:nvSpPr>
        <p:spPr>
          <a:xfrm>
            <a:off x="1617691" y="1374927"/>
            <a:ext cx="1361388" cy="538609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Pristatykite tikslą:</a:t>
            </a:r>
          </a:p>
          <a:p>
            <a:pPr lvl="0"/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Priminkite, jei kalbėjote telefonu.</a:t>
            </a:r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Įvardinkite kokius darbus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atliksite. 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Nurodykite priežastį (</a:t>
            </a:r>
            <a:r>
              <a:rPr lang="lt-LT" sz="8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), kodėl </a:t>
            </a:r>
            <a:r>
              <a:rPr lang="lt-LT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atlikste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rodmenų nurašymo 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darbus.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Nurodykite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darb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ų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atlikimo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trukm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ę.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Išklausykite klientą jo nepertraukdami.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Parodykite, kad suprantate susidariusią situaciją.</a:t>
            </a:r>
          </a:p>
          <a:p>
            <a:pPr lvl="0"/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bendraujant su klientu suskamba tarnybinis telefonas, atsiprašome kliento prieš atsiliepdami </a:t>
            </a:r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į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skambutį. </a:t>
            </a:r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Telefonu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bendraujame trumpai – pranešame, kad šiuo metu negalime kalbėti, sutariame, kad perskambinsime.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Baigus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pokalbį, padėkojame klientui, kad palaukė. Perskambiname vėliau.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223020" y="892258"/>
            <a:ext cx="1416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 sureaguokite 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pagal susidariusią 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situaciją</a:t>
            </a:r>
            <a:endParaRPr lang="lt-LT" sz="8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015645" y="1373437"/>
            <a:ext cx="2154318" cy="489364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u="sng" cap="all" dirty="0">
                <a:latin typeface="Arial" panose="020B0604020202020204" pitchFamily="34" charset="0"/>
                <a:cs typeface="Arial" panose="020B0604020202020204" pitchFamily="34" charset="0"/>
              </a:rPr>
              <a:t>sutinka su NURAŠYMU: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Pasiteiraukite, ar AP yra prieinamoje vietoje.</a:t>
            </a: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NE: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Sutarkite terminą, per kurį klientas sudarys sąlygas AP rodmenų nurašymui. 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Pereikite prie etapų Nr. 4 ir 7.</a:t>
            </a:r>
          </a:p>
          <a:p>
            <a:endParaRPr lang="lt-LT" sz="800" strike="sngStrik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nesutinka su NURAŠYMU:</a:t>
            </a:r>
            <a:endParaRPr lang="lt-LT" sz="800" b="1" u="sng" strike="sngStrike" cap="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Dar kartą suderinkite su klientu darbų atlikimo datą </a:t>
            </a:r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ir/ar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laiką.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Nesuderinus laiko, informuokite, kad kitu </a:t>
            </a:r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atveju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kreipsimės raštu. </a:t>
            </a:r>
          </a:p>
          <a:p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(Grįžę informuokite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 vadovą).</a:t>
            </a:r>
            <a:endParaRPr lang="lt-LT" sz="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Pereikite prie etapų Nr. 4 ir 7.</a:t>
            </a: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Klientas prašo PAPILDOMŲ paslaugų:</a:t>
            </a: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r>
              <a:rPr 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 tai nėra Energijos skirstymo operatoriaus </a:t>
            </a:r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atliekami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darbai, informuokite, kas tai gali padaryti.</a:t>
            </a:r>
          </a:p>
          <a:p>
            <a:endParaRPr lang="lt-LT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Informaciją teikiame tik objekto savininkui ar jo šeimos nariams.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Kitiems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– tik bendrojo pobūdžio informaciją, randamą viešai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423073" y="5152289"/>
            <a:ext cx="22939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7041209" y="838782"/>
            <a:ext cx="15430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lt-L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DARBŲ ATLIKIMO METU SKIRKITE DĖMESIO KLIENTUI, JO APLINKAI</a:t>
            </a: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9242388" y="942901"/>
            <a:ext cx="1194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6.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 Supažindinkite </a:t>
            </a:r>
          </a:p>
          <a:p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su 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dokumentais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257957" y="403073"/>
            <a:ext cx="1420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362723" y="848038"/>
            <a:ext cx="1145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 Surinkite kontaktinius duomenis</a:t>
            </a:r>
            <a:endParaRPr lang="lt-LT" sz="8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5206530" y="1371462"/>
            <a:ext cx="1291379" cy="36625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4.1.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Pasitikrinkite, </a:t>
            </a:r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ar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asmuo yra objekto savininkas.</a:t>
            </a:r>
          </a:p>
          <a:p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Jei TAIP:</a:t>
            </a: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4.2.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Patikslinkite kontaktinius duomenis (telefoną, el. pašto adresą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4.3. Jei NE:</a:t>
            </a:r>
          </a:p>
          <a:p>
            <a:r>
              <a:rPr lang="lt-L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Pas</a:t>
            </a: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4.3.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Pa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ikslinkite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ob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ekto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adres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ą.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542059" y="1362002"/>
            <a:ext cx="2474694" cy="37240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5.1. Jei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apskaitos prietaisas viduje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, paprašykite, kad klientas jį parodytų ir po to padėkokite, kad parodė. </a:t>
            </a:r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3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5.2. Jei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reikia 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patraukti daiktus,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atsiklauskite kliento. Jei NELEIDŽIA –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paprašykite, kad tai padarytų jis pats. </a:t>
            </a:r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3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5.3. Jei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klientas pageidauja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, informuokite, pakomentuokite kokius, kodėl darbus atliekate.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klientas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klausia ne su darbu susijusių klausimų, pasakykite, kad atlikęs darbus būtinai </a:t>
            </a:r>
            <a:endParaRPr lang="lt-LT" sz="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į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juos atsakysite. </a:t>
            </a:r>
          </a:p>
          <a:p>
            <a:endParaRPr lang="lt-LT" sz="3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5.4. Jei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nepavyko atsakyti į visus klausimus: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atsiprašykite, kad šio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klausimo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negalite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atsakyti, ir informuokite, kad klientas jam rūpimais klausimais  visuomet gali skambinti klientų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aptarnavimo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telefonu 1802.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</a:t>
            </a:r>
            <a:r>
              <a:rPr lang="lt-LT" sz="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. Jei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trumpam paliekate  patalpas 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(pvz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.: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atsinešti papildomus darbo įrankius):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Atsiprašykite.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Paprašykite kliento neatidaryti spintos durų, akcentuokite, kad tai yra reikalinga saugumui užtikrinti.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Paprašykite neliesti apskaitos prietaisų ir apskaitoje įrengtų elementų.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Parodykite iš kur gali kilti pavojus k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liento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gyvybei, jeigu jam nesant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klientas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atliks neleistinus veiksmus.</a:t>
            </a:r>
          </a:p>
          <a:p>
            <a:endParaRPr lang="lt-LT" sz="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1007416" y="1379155"/>
            <a:ext cx="1122495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7.1.</a:t>
            </a:r>
            <a:r>
              <a:rPr lang="lt-LT" sz="800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Įsitikinkite, kad klientas </a:t>
            </a:r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viską suprato. </a:t>
            </a:r>
          </a:p>
          <a:p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7.2. Jei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nepavyko atsakyti į visus kliento klausimus –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pereikite prie </a:t>
            </a:r>
            <a:r>
              <a:rPr lang="lt-L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5.4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lt-LT" sz="8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lt-LT" sz="8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7.3. </a:t>
            </a:r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Įsitikinkite,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 palikote automatinį jungiklį ar čiaupą tokioje padėtyje, kokioje radote.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7.4.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Mandagiai atsisveikinkite nepriklausomai </a:t>
            </a:r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nuo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to kaip vyko pokalbis.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9057443" y="1379156"/>
            <a:ext cx="1903191" cy="28007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b="1" dirty="0">
                <a:latin typeface="Arial" panose="020B0604020202020204" pitchFamily="34" charset="0"/>
                <a:cs typeface="Arial" panose="020B0604020202020204" pitchFamily="34" charset="0"/>
              </a:rPr>
              <a:t>6.1.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Aiškiai, be klaidų užpildykite ir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supažindinkite klientą su paliekamais </a:t>
            </a:r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dokumentais</a:t>
            </a:r>
            <a:r>
              <a:rPr lang="lt-LT" sz="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lt-LT" sz="8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lt-LT" sz="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6.4.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Priminkite savitarnos svetainės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www.manogile.lt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naudas.  </a:t>
            </a:r>
          </a:p>
          <a:p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6.5.</a:t>
            </a:r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Informuokite apie klientų aptarnavimo telefoną 1802.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6.6.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Pasitikslinkite, ar neliko neatsakytų klausimų. </a:t>
            </a: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 negalite </a:t>
            </a:r>
            <a:r>
              <a:rPr lang="lt-LT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atsakyti-pereikite 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prie </a:t>
            </a:r>
            <a:r>
              <a:rPr lang="lt-LT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5.4</a:t>
            </a:r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lt-LT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lt-L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.7.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Po atlikto darbo sutvarkykite darbo vietą. Neturi likti net smulkiausių šiukšlių ar eksploatavimo medžiagų.  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0876936" y="872878"/>
            <a:ext cx="1260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12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7.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 Įsitikinkite, kad neliko klausimų ir Atsisveikinkite </a:t>
            </a:r>
            <a:endParaRPr lang="lt-LT" sz="8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ight Arrow 60"/>
          <p:cNvSpPr/>
          <p:nvPr/>
        </p:nvSpPr>
        <p:spPr>
          <a:xfrm>
            <a:off x="1313152" y="570971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2" name="Right Arrow 61"/>
          <p:cNvSpPr/>
          <p:nvPr/>
        </p:nvSpPr>
        <p:spPr>
          <a:xfrm>
            <a:off x="2940370" y="576459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5" name="Right Arrow 64"/>
          <p:cNvSpPr/>
          <p:nvPr/>
        </p:nvSpPr>
        <p:spPr>
          <a:xfrm>
            <a:off x="5018498" y="585671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6" name="Right Arrow 65"/>
          <p:cNvSpPr/>
          <p:nvPr/>
        </p:nvSpPr>
        <p:spPr>
          <a:xfrm>
            <a:off x="6476398" y="593968"/>
            <a:ext cx="342900" cy="1883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7" name="Right Arrow 66"/>
          <p:cNvSpPr/>
          <p:nvPr/>
        </p:nvSpPr>
        <p:spPr>
          <a:xfrm>
            <a:off x="8756539" y="624215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8" name="Right Arrow 67"/>
          <p:cNvSpPr/>
          <p:nvPr/>
        </p:nvSpPr>
        <p:spPr>
          <a:xfrm>
            <a:off x="10549485" y="655967"/>
            <a:ext cx="342900" cy="182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16" y="311011"/>
            <a:ext cx="640246" cy="64588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056" y="359933"/>
            <a:ext cx="632556" cy="63394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284" y="369979"/>
            <a:ext cx="570424" cy="570424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254" y="311011"/>
            <a:ext cx="571060" cy="57838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337" y="428327"/>
            <a:ext cx="591926" cy="591926"/>
          </a:xfrm>
          <a:prstGeom prst="rect">
            <a:avLst/>
          </a:prstGeom>
        </p:spPr>
      </p:pic>
      <p:pic>
        <p:nvPicPr>
          <p:cNvPr id="32" name="Picture 3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733" y="434925"/>
            <a:ext cx="521970" cy="52197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0447"/>
          <a:stretch/>
        </p:blipFill>
        <p:spPr>
          <a:xfrm>
            <a:off x="3510540" y="516065"/>
            <a:ext cx="842800" cy="44697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0170" y="381761"/>
            <a:ext cx="345900" cy="3459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9634" y="6602205"/>
            <a:ext cx="11985346" cy="218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800"/>
              <a:buFont typeface="+mj-lt"/>
              <a:buAutoNum type="arabicPeriod"/>
              <a:tabLst>
                <a:tab pos="21590" algn="l"/>
                <a:tab pos="201295" algn="l"/>
              </a:tabLst>
            </a:pPr>
            <a:endParaRPr lang="lt-LT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145949" y="12308"/>
            <a:ext cx="6419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1.3</a:t>
            </a:r>
            <a:r>
              <a:rPr lang="lt-LT" dirty="0"/>
              <a:t>. </a:t>
            </a:r>
            <a:r>
              <a:rPr lang="en-US" dirty="0" err="1"/>
              <a:t>Apskaitos</a:t>
            </a:r>
            <a:r>
              <a:rPr lang="en-US" dirty="0"/>
              <a:t> </a:t>
            </a:r>
            <a:r>
              <a:rPr lang="en-US" dirty="0" err="1"/>
              <a:t>prietaiso</a:t>
            </a:r>
            <a:r>
              <a:rPr lang="en-US" dirty="0"/>
              <a:t> </a:t>
            </a:r>
            <a:r>
              <a:rPr lang="lt-LT" dirty="0"/>
              <a:t>rodmenų nurašymas. Pas klientą (taisyklės)</a:t>
            </a:r>
          </a:p>
        </p:txBody>
      </p:sp>
    </p:spTree>
    <p:extLst>
      <p:ext uri="{BB962C8B-B14F-4D97-AF65-F5344CB8AC3E}">
        <p14:creationId xmlns:p14="http://schemas.microsoft.com/office/powerpoint/2010/main" val="170293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5" y="553996"/>
            <a:ext cx="592235" cy="6230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342" y="842048"/>
            <a:ext cx="748203" cy="74820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654" y="944356"/>
            <a:ext cx="737937" cy="7379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1061" y="1225003"/>
            <a:ext cx="115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 . . . </a:t>
            </a:r>
            <a:endParaRPr lang="lt-LT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480" y="922143"/>
            <a:ext cx="708284" cy="70828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9983228" y="1168613"/>
            <a:ext cx="1177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 . . . . . </a:t>
            </a:r>
            <a:endParaRPr lang="lt-LT" dirty="0"/>
          </a:p>
        </p:txBody>
      </p:sp>
      <p:pic>
        <p:nvPicPr>
          <p:cNvPr id="19" name="Picture 18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693" y="1020298"/>
            <a:ext cx="583642" cy="569953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88026" y="1691569"/>
            <a:ext cx="1552094" cy="43396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Labas vakaras, Energijos skirstymo operatoriaus inspektorius Pranas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Norkus.</a:t>
            </a:r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atidaro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vaikas</a:t>
            </a:r>
            <a:endParaRPr lang="lt-LT" sz="800" b="1" u="sng" cap="al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" b="1" u="sng" cap="all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namuose yra tėvai ar kitas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suaugęs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asmuo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endParaRPr lang="lt-LT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TAIP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Labas vakaras, Energijos skirstymo operatoriaus inspektorius Pranas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Norkus.</a:t>
            </a:r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</a:p>
          <a:p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Kada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tėvai bus namuose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niekas</a:t>
            </a:r>
            <a:r>
              <a:rPr lang="en-US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u="sng" cap="al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neatidaro</a:t>
            </a:r>
            <a:r>
              <a:rPr lang="lt-LT" sz="800" b="1" u="sng" cap="al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lt-L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PASKAMBINKITE</a:t>
            </a:r>
          </a:p>
          <a:p>
            <a:endParaRPr lang="lt-LT" sz="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Labas vakaras, Energijos skirstymo operatoriaus inspektorius Pranas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Norkus.</a:t>
            </a:r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Esu atvykęs pas Jus atlikti darbų. Jūsų namuose niekas neatidarė durų.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Gal galėtume suderinti Jums priimtiną kitą mano atvykimo laiką? </a:t>
            </a:r>
          </a:p>
          <a:p>
            <a:r>
              <a:rPr lang="lt-LT" sz="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Tai pat noriu informuoti, kad palikau pranešimą Jūsų pašto dėžutėje.</a:t>
            </a:r>
            <a:endParaRPr lang="lt-LT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696296" y="517556"/>
            <a:ext cx="1489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Pristatykite atvykimo tikslą  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ir išklausykite klientą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50" y="979221"/>
            <a:ext cx="694157" cy="694157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1568640" y="1203059"/>
            <a:ext cx="115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 . . . . </a:t>
            </a:r>
            <a:endParaRPr lang="lt-LT" dirty="0"/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915" y="872570"/>
            <a:ext cx="738834" cy="738834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606987" y="479105"/>
            <a:ext cx="1415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Pasisveikinkite, prisitatykite ir parodykite pažymėjimą</a:t>
            </a:r>
            <a:endParaRPr lang="lt-LT" sz="800" dirty="0"/>
          </a:p>
        </p:txBody>
      </p:sp>
      <p:sp>
        <p:nvSpPr>
          <p:cNvPr id="53" name="TextBox 52"/>
          <p:cNvSpPr txBox="1"/>
          <p:nvPr/>
        </p:nvSpPr>
        <p:spPr>
          <a:xfrm>
            <a:off x="1706851" y="3985856"/>
            <a:ext cx="1403166" cy="2154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553447" y="5526576"/>
            <a:ext cx="1451106" cy="2154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566804" y="1682293"/>
            <a:ext cx="15432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Laikas 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derintas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telefonu  </a:t>
            </a:r>
          </a:p>
          <a:p>
            <a:endParaRPr lang="lt-LT" sz="8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Kaip tarėmės telefonu, atvykau nurašyti dujų apskaitos prietaiso rodmenis.</a:t>
            </a:r>
          </a:p>
          <a:p>
            <a:pPr lvl="0"/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Darbus planuoju atlikti maždaug per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minučių. </a:t>
            </a:r>
          </a:p>
          <a:p>
            <a:endParaRPr lang="lt-LT" sz="800" cap="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Laikas telefonu 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nederintas</a:t>
            </a:r>
          </a:p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(sutikote klientą namuose</a:t>
            </a:r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lt-LT" sz="8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Atvykau nurašyti dujų apskaitos prietaiso rodmenis.</a:t>
            </a:r>
          </a:p>
          <a:p>
            <a:pPr lvl="0"/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Darbus planuoju atlikti maždaug per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minučių.</a:t>
            </a:r>
          </a:p>
          <a:p>
            <a:pPr lvl="0"/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253940" y="534015"/>
            <a:ext cx="18123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sureaguokite pagal susidariusią situaciją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182271" y="1173548"/>
            <a:ext cx="1675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 . .</a:t>
            </a:r>
            <a:r>
              <a:rPr lang="lt-LT" dirty="0" smtClean="0"/>
              <a:t> . . . . .</a:t>
            </a:r>
            <a:r>
              <a:rPr lang="en-US" dirty="0" smtClean="0"/>
              <a:t> . . . </a:t>
            </a:r>
            <a:endParaRPr lang="lt-LT" dirty="0"/>
          </a:p>
        </p:txBody>
      </p:sp>
      <p:sp>
        <p:nvSpPr>
          <p:cNvPr id="72" name="TextBox 71"/>
          <p:cNvSpPr txBox="1"/>
          <p:nvPr/>
        </p:nvSpPr>
        <p:spPr>
          <a:xfrm>
            <a:off x="3041198" y="1654278"/>
            <a:ext cx="2474789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JEI SUTINKA SU NURAŠYMU</a:t>
            </a:r>
            <a:endParaRPr lang="lt-LT" sz="8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Jūsų apskaitos prietaisas yra prieinamoje vietoje?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Prašau pasakykit, per kiek laiko galite sudaryti sąlygas prieiti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prie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apskaitos prietaiso?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Primenu, kad siekdami teisingai apskaityti klientų suvartojamas dujas bei išvengti galimų Jūsų mokėjimų neatitikimų reguliariai tikriname apskaitos prietaisų rodmenis.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Todėl noriu Jus informuoti, kad dėl numatytų darbų atlikimo į Jus kreipsimės raštu.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u="sng" dirty="0"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klientas NEDALYVAUJA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Atlikus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darbus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, dokumentus </a:t>
            </a:r>
            <a:r>
              <a:rPr lang="lt-LT" sz="800" dirty="0" err="1">
                <a:latin typeface="Arial" panose="020B0604020202020204" pitchFamily="34" charset="0"/>
                <a:cs typeface="Arial" panose="020B0604020202020204" pitchFamily="34" charset="0"/>
              </a:rPr>
              <a:t>pali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ame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kliento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pašto dėžutėje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arba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klientu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sutartoje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vietoje</a:t>
            </a: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u="sng" dirty="0">
                <a:latin typeface="Arial" panose="020B0604020202020204" pitchFamily="34" charset="0"/>
                <a:cs typeface="Arial" panose="020B0604020202020204" pitchFamily="34" charset="0"/>
              </a:rPr>
              <a:t>JEI NESUTINKA SU NURAŠYMU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Informuoju, kad siekdami teisingai apskaityti klientų suvartojamas dujas bei išvengti galimų Jūsų mokėjimų neatitikimų reguliariai tikriname apskaitos prietaisų rodmenis.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Gal galėtume suderinti kitą Jums priimtiną darbų atlikimo laiką?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NE –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Tokiu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atveju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noriu Jus informuoti, kad dėl numatytų darbų atlikimo į Jus kreipsimės raštu.</a:t>
            </a:r>
          </a:p>
          <a:p>
            <a:endParaRPr lang="lt-LT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Klientas prašo PAPILDOMŲ paslaugų:</a:t>
            </a:r>
          </a:p>
          <a:p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Atsiprašau, bet Energijos skirstymo operatorius tokių darbų neatlieka.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Jums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reikėtų kreiptis į kitą organizaciją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7031413" y="517556"/>
            <a:ext cx="1681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DARBŲ ATLIKIMO METU SKIRKITE DĖMESIO KLIENTUI, JO APLINKAI</a:t>
            </a:r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9016804" y="649047"/>
            <a:ext cx="11219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Supažindinkite </a:t>
            </a:r>
          </a:p>
          <a:p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su </a:t>
            </a:r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dokumentais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891240" y="1189347"/>
            <a:ext cx="1675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 . .</a:t>
            </a:r>
            <a:r>
              <a:rPr lang="lt-LT" dirty="0" smtClean="0"/>
              <a:t> . . . .</a:t>
            </a:r>
            <a:r>
              <a:rPr lang="en-US" dirty="0" smtClean="0"/>
              <a:t> .   </a:t>
            </a:r>
            <a:endParaRPr lang="lt-LT" dirty="0"/>
          </a:p>
        </p:txBody>
      </p:sp>
      <p:sp>
        <p:nvSpPr>
          <p:cNvPr id="91" name="TextBox 90"/>
          <p:cNvSpPr txBox="1"/>
          <p:nvPr/>
        </p:nvSpPr>
        <p:spPr>
          <a:xfrm>
            <a:off x="7998717" y="1154358"/>
            <a:ext cx="1759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 . .</a:t>
            </a:r>
            <a:r>
              <a:rPr lang="lt-LT" dirty="0" smtClean="0"/>
              <a:t> . . .</a:t>
            </a:r>
            <a:r>
              <a:rPr lang="en-US" dirty="0" smtClean="0"/>
              <a:t> . .  </a:t>
            </a:r>
            <a:endParaRPr lang="lt-LT" dirty="0"/>
          </a:p>
        </p:txBody>
      </p:sp>
      <p:sp>
        <p:nvSpPr>
          <p:cNvPr id="92" name="TextBox 91"/>
          <p:cNvSpPr txBox="1"/>
          <p:nvPr/>
        </p:nvSpPr>
        <p:spPr>
          <a:xfrm>
            <a:off x="6487755" y="538261"/>
            <a:ext cx="1420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603983" y="553815"/>
            <a:ext cx="1305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Surinkite kontaktinius duomenis</a:t>
            </a:r>
            <a:endParaRPr lang="lt-LT" sz="8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6" name="Picture 9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315" y="895089"/>
            <a:ext cx="820369" cy="820369"/>
          </a:xfrm>
          <a:prstGeom prst="rect">
            <a:avLst/>
          </a:prstGeom>
        </p:spPr>
      </p:pic>
      <p:sp>
        <p:nvSpPr>
          <p:cNvPr id="97" name="TextBox 96"/>
          <p:cNvSpPr txBox="1"/>
          <p:nvPr/>
        </p:nvSpPr>
        <p:spPr>
          <a:xfrm>
            <a:off x="5515987" y="1717611"/>
            <a:ext cx="13934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Noriu sutikrinti turimus kontaktinius duomenis. 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Sakykite, ar Ona </a:t>
            </a:r>
            <a:r>
              <a:rPr lang="lt-LT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Mikšienė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 yra šio buto</a:t>
            </a:r>
            <a:r>
              <a:rPr lang="lt-LT" sz="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savininkas?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Taip pat noriu pasitikslinti,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koks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Jūsų telefono numeris? 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turite el.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paštą? </a:t>
            </a:r>
          </a:p>
          <a:p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Koks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adresas?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Noriu patikslinti, koks yra tikslus adresas?  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6795804" y="1654278"/>
            <a:ext cx="208302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 apskaitos prietaisas viduje, paprašykite, kad klientas jį parodytų:</a:t>
            </a:r>
          </a:p>
          <a:p>
            <a:endParaRPr lang="lt-LT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Prašau parodykite, kur yra įrengtas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dujų apskaitos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prietaisas.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Ačiū, (kad parodėte).</a:t>
            </a:r>
          </a:p>
          <a:p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 reikia patraukti daiktus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galiu patraukti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šią kėdę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į kitą vietą?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Jei </a:t>
            </a:r>
            <a:r>
              <a:rPr lang="lt-LT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– Gal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Jūs galėtumėt patraukti?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 klientas pageidauja, informuokite apie atliekamus darbus:</a:t>
            </a:r>
            <a:endParaRPr lang="lt-LT" sz="800" i="1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lt-LT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Štai, kaip matote...;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 Dabar aš ....;</a:t>
            </a:r>
          </a:p>
          <a:p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 nepavyko atsakyti į visus kliento klausimus: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Atsiprašau,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bet į šį klausimą atsakyti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negaliu. 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Tačiau paskambinus klientų aptarnavimo telefonu 1802 Jums tikrai atsakys į rūpimus klausimus.</a:t>
            </a:r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 trumpam paliekate  patalpas: </a:t>
            </a:r>
            <a:endParaRPr lang="lt-LT" sz="800" cap="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Prašome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neatidaryti spintos durų, tai yra pavojinga.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Prašome nelieskite apskaitos prietaisų ir apskaitoje įrengtų elementų. 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10571881" y="1642558"/>
            <a:ext cx="155690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viskas aišku? </a:t>
            </a: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dar turite klausimų?</a:t>
            </a:r>
            <a:endParaRPr lang="lt-LT" sz="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b="1" cap="all" dirty="0">
                <a:latin typeface="Arial" panose="020B0604020202020204" pitchFamily="34" charset="0"/>
                <a:cs typeface="Arial" panose="020B0604020202020204" pitchFamily="34" charset="0"/>
              </a:rPr>
              <a:t>Jei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 nepavyko atsakyti </a:t>
            </a:r>
            <a:endParaRPr lang="lt-LT" sz="800" cap="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į </a:t>
            </a:r>
            <a:r>
              <a:rPr lang="lt-LT" sz="800" cap="all" dirty="0">
                <a:latin typeface="Arial" panose="020B0604020202020204" pitchFamily="34" charset="0"/>
                <a:cs typeface="Arial" panose="020B0604020202020204" pitchFamily="34" charset="0"/>
              </a:rPr>
              <a:t>visus kliento klausimus</a:t>
            </a:r>
          </a:p>
          <a:p>
            <a:endParaRPr lang="lt-LT" sz="800" cap="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Atsiprašau, tačiau šio klausimo dabar atsakyti negaliu. Tačiau paskambinus klientų aptarnavimo telefonu 1802 Jums tikrai atsakys į rūpimus klausimus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Ačiū už pokalbį. </a:t>
            </a:r>
            <a:endParaRPr lang="lt-LT" sz="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Viso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gero. 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8813455" y="1642558"/>
            <a:ext cx="171488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Informuojame, kad nurašėme dujų apskaitos prietaiso rodmenis</a:t>
            </a:r>
            <a:r>
              <a:rPr lang="lt-LT" sz="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lt-LT" sz="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Noriu Jus supažindinti su paliekamais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dokumentais.</a:t>
            </a:r>
          </a:p>
          <a:p>
            <a:endParaRPr lang="lt-LT" sz="8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Mokėtinus rodmenis galite matyti savitarnos svetainėje 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www.manogile.lt</a:t>
            </a:r>
            <a:r>
              <a:rPr lang="lt-LT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arba sužinoti paskambinę klientų aptarnavimo telefonu 1802.</a:t>
            </a: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Ar viskas aišku?</a:t>
            </a:r>
          </a:p>
          <a:p>
            <a:endParaRPr lang="lt-LT" sz="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Taip pat primename, kad visą aktualią informaciją galite sužinoti savitarnos svetainėje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www.manogile.lt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 arba</a:t>
            </a:r>
            <a:r>
              <a:rPr lang="lt-LT" sz="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paskambinę</a:t>
            </a:r>
            <a:r>
              <a:rPr lang="lt-LT" sz="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800" i="1" dirty="0">
                <a:latin typeface="Arial" panose="020B0604020202020204" pitchFamily="34" charset="0"/>
                <a:cs typeface="Arial" panose="020B0604020202020204" pitchFamily="34" charset="0"/>
              </a:rPr>
              <a:t>klientų aptarnavimo telefonu 1802.</a:t>
            </a:r>
          </a:p>
          <a:p>
            <a:endParaRPr lang="lt-LT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482168" y="1165187"/>
            <a:ext cx="1222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 . .</a:t>
            </a:r>
            <a:r>
              <a:rPr lang="lt-LT" dirty="0" smtClean="0"/>
              <a:t> . </a:t>
            </a:r>
            <a:r>
              <a:rPr lang="en-US" dirty="0" smtClean="0"/>
              <a:t> . . . . </a:t>
            </a:r>
            <a:endParaRPr lang="lt-LT" dirty="0"/>
          </a:p>
        </p:txBody>
      </p:sp>
      <p:sp>
        <p:nvSpPr>
          <p:cNvPr id="109" name="TextBox 108"/>
          <p:cNvSpPr txBox="1"/>
          <p:nvPr/>
        </p:nvSpPr>
        <p:spPr>
          <a:xfrm>
            <a:off x="10492098" y="553815"/>
            <a:ext cx="11917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00" b="1" cap="all" dirty="0" smtClean="0">
                <a:latin typeface="Arial" panose="020B0604020202020204" pitchFamily="34" charset="0"/>
                <a:cs typeface="Arial" panose="020B0604020202020204" pitchFamily="34" charset="0"/>
              </a:rPr>
              <a:t>Įsitikinkite, kad neliko klausimų ir Atsisveikinkite </a:t>
            </a:r>
            <a:endParaRPr lang="lt-LT" sz="800" b="1" cap="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45949" y="12308"/>
            <a:ext cx="6465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1.4</a:t>
            </a:r>
            <a:r>
              <a:rPr lang="lt-LT" dirty="0"/>
              <a:t>. </a:t>
            </a:r>
            <a:r>
              <a:rPr lang="en-US" dirty="0" err="1"/>
              <a:t>Apskaitos</a:t>
            </a:r>
            <a:r>
              <a:rPr lang="en-US" dirty="0"/>
              <a:t> </a:t>
            </a:r>
            <a:r>
              <a:rPr lang="en-US" dirty="0" err="1"/>
              <a:t>prietaiso</a:t>
            </a:r>
            <a:r>
              <a:rPr lang="en-US" dirty="0"/>
              <a:t> </a:t>
            </a:r>
            <a:r>
              <a:rPr lang="lt-LT" dirty="0"/>
              <a:t>rodmenų nurašymas. Pas klientą (</a:t>
            </a:r>
            <a:r>
              <a:rPr lang="en-US" dirty="0" err="1"/>
              <a:t>pavyzdys</a:t>
            </a:r>
            <a:r>
              <a:rPr lang="lt-L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7291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_x0161__x0020_j_x0173__x0020_med_x017e_iag_x0173__x0020_vert_x0117__x0020_sudaro xmlns="D20757B7-7A30-4E32-9D51-D8FC9B0F9668" xsi:nil="true"/>
    <Aff_tipinesformossutartis xmlns="7d3ccfc8-0174-48be-b2c7-759d9617ea65">true</Aff_tipinesformossutartis>
    <Aff_pateikimoderinimuidata xmlns="7d3ccfc8-0174-48be-b2c7-759d9617ea65">2016-11-02T22:00:00+00:00</Aff_pateikimoderinimuidata>
    <S_x0105_naudos_x002f_Investicijos xmlns="D20757B7-7A30-4E32-9D51-D8FC9B0F9668" xsi:nil="true"/>
    <Aff_uzsakovopadalinys xmlns="a5930e29-24ab-4925-a910-c1bbade73c3f" xsi:nil="true"/>
    <Sritis_x0020__x0028_dujos_x002f_elektra_x0029_ xmlns="d20757b7-7a30-4e32-9d51-d8fc9b0f9668" xsi:nil="true"/>
    <AffEkspertupasizadejimai xmlns="a5930e29-24ab-4925-a910-c1bbade73c3f"/>
    <_dlc_DocId xmlns="7d3ccfc8-0174-48be-b2c7-759d9617ea65">4Z6MPDUXFVQC-1546498242-12567</_dlc_DocId>
    <_dlc_DocIdUrl xmlns="7d3ccfc8-0174-48be-b2c7-759d9617ea65">
      <Url>http://vac.corp.rst.lt/pirkimai/uzsakovai/ESO/_layouts/15/DocIdRedir.aspx?ID=4Z6MPDUXFVQC-1546498242-12567</Url>
      <Description>4Z6MPDUXFVQC-1546498242-12567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Pirkimų dokumentas" ma:contentTypeID="0x0101008029EB588A33574C8C4332B53EDD6B9300584A3DB050EF5D4796094B5C9435691B" ma:contentTypeVersion="1" ma:contentTypeDescription="Pirkimų dokumentas." ma:contentTypeScope="" ma:versionID="9e41d5b8a371f54b9da4d60b5c2f27b8">
  <xsd:schema xmlns:xsd="http://www.w3.org/2001/XMLSchema" xmlns:xs="http://www.w3.org/2001/XMLSchema" xmlns:p="http://schemas.microsoft.com/office/2006/metadata/properties" xmlns:ns2="7d3ccfc8-0174-48be-b2c7-759d9617ea65" xmlns:ns3="D20757B7-7A30-4E32-9D51-D8FC9B0F9668" xmlns:ns4="a5930e29-24ab-4925-a910-c1bbade73c3f" xmlns:ns5="d20757b7-7a30-4e32-9d51-d8fc9b0f9668" targetNamespace="http://schemas.microsoft.com/office/2006/metadata/properties" ma:root="true" ma:fieldsID="713710db945fcbf7cb57b31a510fca89" ns2:_="" ns3:_="" ns4:_="" ns5:_="">
    <xsd:import namespace="7d3ccfc8-0174-48be-b2c7-759d9617ea65"/>
    <xsd:import namespace="D20757B7-7A30-4E32-9D51-D8FC9B0F9668"/>
    <xsd:import namespace="a5930e29-24ab-4925-a910-c1bbade73c3f"/>
    <xsd:import namespace="d20757b7-7a30-4e32-9d51-d8fc9b0f966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4:Aff_uzsakovopadalinys" minOccurs="0"/>
                <xsd:element ref="ns3:I_x0161__x0020_j_x0173__x0020_med_x017e_iag_x0173__x0020_vert_x0117__x0020_sudaro" minOccurs="0"/>
                <xsd:element ref="ns2:Aff_tipinesformossutartis" minOccurs="0"/>
                <xsd:element ref="ns4:AffEkspertupasizadejimai" minOccurs="0"/>
                <xsd:element ref="ns3:Ekspert_x0173__x0020_pasi_x017e_ad_x0117_jimai_x003a_Title" minOccurs="0"/>
                <xsd:element ref="ns3:S_x0105_naudos_x002f_Investicijos" minOccurs="0"/>
                <xsd:element ref="ns2:Aff_pateikimoderinimuidata" minOccurs="0"/>
                <xsd:element ref="ns5:Sritis_x0020__x0028_dujos_x002f_elektra_x0029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3ccfc8-0174-48be-b2c7-759d9617ea6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to ID reikšmė" ma:description="Dokumento ID reikšmė, priskirta šiam elementui." ma:internalName="_dlc_DocId" ma:readOnly="true">
      <xsd:simpleType>
        <xsd:restriction base="dms:Text"/>
      </xsd:simpleType>
    </xsd:element>
    <xsd:element name="_dlc_DocIdUrl" ma:index="9" nillable="true" ma:displayName="Dokumento ID" ma:description="Nuolatinis saitas į šį dokumentą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Aff_tipinesformossutartis" ma:index="29" nillable="true" ma:displayName="Tipinės formos sutartis" ma:default="1" ma:internalName="Aff_tipinesformossutartis">
      <xsd:simpleType>
        <xsd:restriction base="dms:Boolean"/>
      </xsd:simpleType>
    </xsd:element>
    <xsd:element name="Aff_pateikimoderinimuidata" ma:index="33" nillable="true" ma:displayName="Pateikimo derinimui data" ma:format="DateOnly" ma:internalName="Aff_pateikimoderinimuidata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0757B7-7A30-4E32-9D51-D8FC9B0F9668" elementFormDefault="qualified">
    <xsd:import namespace="http://schemas.microsoft.com/office/2006/documentManagement/types"/>
    <xsd:import namespace="http://schemas.microsoft.com/office/infopath/2007/PartnerControls"/>
    <xsd:element name="I_x0161__x0020_j_x0173__x0020_med_x017e_iag_x0173__x0020_vert_x0117__x0020_sudaro" ma:index="28" nillable="true" ma:displayName="Iš jų medžiagų vertė sudaro" ma:decimals="2" ma:description="Pildyti tinklo infrastruktūros pirkimams" ma:internalName="I_x0161__x0020_j_x0173__x0020_med_x017e_iag_x0173__x0020_vert_x0117__x0020_sudaro" ma:percentage="FALSE">
      <xsd:simpleType>
        <xsd:restriction base="dms:Number"/>
      </xsd:simpleType>
    </xsd:element>
    <xsd:element name="Ekspert_x0173__x0020_pasi_x017e_ad_x0117_jimai_x003a_Title" ma:index="31" nillable="true" ma:displayName="Ekspertų pasižadėjimai:Title" ma:list="{0B4E68F8-AD35-477D-A37E-19015E4973A4}" ma:internalName="Ekspert_x0173__x0020_pasi_x017e_ad_x0117_jimai_x003a_Title" ma:readOnly="true" ma:showField="Title" ma:web="">
      <xsd:simpleType>
        <xsd:restriction base="dms:Lookup"/>
      </xsd:simpleType>
    </xsd:element>
    <xsd:element name="S_x0105_naudos_x002f_Investicijos" ma:index="32" nillable="true" ma:displayName="Sąnaudos/Investicijos" ma:list="{58F7C7F0-8DE7-4B38-850B-9EF07F733D9A}" ma:internalName="S_x0105_naudos_x002f_Investicijos" ma:showField="Column2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930e29-24ab-4925-a910-c1bbade73c3f" elementFormDefault="qualified">
    <xsd:import namespace="http://schemas.microsoft.com/office/2006/documentManagement/types"/>
    <xsd:import namespace="http://schemas.microsoft.com/office/infopath/2007/PartnerControls"/>
    <xsd:element name="Aff_uzsakovopadalinys" ma:index="26" nillable="true" ma:displayName="Aff_uzsakovopadalinys" ma:list="{A754166B-8963-481D-9868-EDE1FD9FE847}" ma:internalName="Aff_uzsakovopadalinys" ma:showField="Title" ma:web="{0cccfd61-4540-4590-8b7f-e29b64982c6f}">
      <xsd:simpleType>
        <xsd:restriction base="dms:Lookup"/>
      </xsd:simpleType>
    </xsd:element>
    <xsd:element name="AffEkspertupasizadejimai" ma:index="30" nillable="true" ma:displayName="Ekspertų pasižadėjimai" ma:list="{0B4E68F8-AD35-477D-A37E-19015E4973A4}" ma:internalName="AffEkspertupasizadejimai" ma:showField="Title" ma:web="{0cccfd61-4540-4590-8b7f-e29b64982c6f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0757b7-7a30-4e32-9d51-d8fc9b0f9668" elementFormDefault="qualified">
    <xsd:import namespace="http://schemas.microsoft.com/office/2006/documentManagement/types"/>
    <xsd:import namespace="http://schemas.microsoft.com/office/infopath/2007/PartnerControls"/>
    <xsd:element name="Sritis_x0020__x0028_dujos_x002f_elektra_x0029_" ma:index="38" nillable="true" ma:displayName="Sritis (dujos/elektra)" ma:format="Dropdown" ma:internalName="Sritis_x0020__x0028_dujos_x002f_elektra_x0029_">
      <xsd:simpleType>
        <xsd:restriction base="dms:Choice">
          <xsd:enumeration value="Dujos"/>
          <xsd:enumeration value="Elektra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02CFC6-A29C-48CE-916B-380F2AAC6B58}"/>
</file>

<file path=customXml/itemProps2.xml><?xml version="1.0" encoding="utf-8"?>
<ds:datastoreItem xmlns:ds="http://schemas.openxmlformats.org/officeDocument/2006/customXml" ds:itemID="{4D7E9A1D-8CEA-43A6-A7B1-11E3785E0224}"/>
</file>

<file path=customXml/itemProps3.xml><?xml version="1.0" encoding="utf-8"?>
<ds:datastoreItem xmlns:ds="http://schemas.openxmlformats.org/officeDocument/2006/customXml" ds:itemID="{42B7CBC6-7E36-4614-96CE-3183FC63905C}"/>
</file>

<file path=customXml/itemProps4.xml><?xml version="1.0" encoding="utf-8"?>
<ds:datastoreItem xmlns:ds="http://schemas.openxmlformats.org/officeDocument/2006/customXml" ds:itemID="{1E3BAE84-F4BD-4385-A18A-DDA5E70D9ED7}"/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2668</Words>
  <Application>Microsoft Office PowerPoint</Application>
  <PresentationFormat>Widescreen</PresentationFormat>
  <Paragraphs>613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UAB TIC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Livijus Aleksovas</dc:creator>
  <cp:lastModifiedBy>Marta Paužienė</cp:lastModifiedBy>
  <cp:revision>20</cp:revision>
  <dcterms:created xsi:type="dcterms:W3CDTF">2016-08-24T07:41:23Z</dcterms:created>
  <dcterms:modified xsi:type="dcterms:W3CDTF">2016-11-02T12:57:59Z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0x0101008029EB588A33574C8C4332B53EDD6B9300584A3DB050EF5D4796094B5C9435691B</vt:lpwstr>
  </property>
  <property fmtid="{D5CDD505-2E9C-101B-9397-08002B2CF9AE}" pid="3" name="_dlc_DocIdItemGuid">
    <vt:lpwstr>ca86ee6f-d562-4fed-9454-f872c6455b93</vt:lpwstr>
  </property>
</Properties>
</file>